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2"/>
  </p:notesMasterIdLst>
  <p:sldIdLst>
    <p:sldId id="256" r:id="rId4"/>
    <p:sldId id="257" r:id="rId5"/>
    <p:sldId id="258" r:id="rId6"/>
    <p:sldId id="283" r:id="rId7"/>
    <p:sldId id="259" r:id="rId8"/>
    <p:sldId id="285" r:id="rId9"/>
    <p:sldId id="291" r:id="rId10"/>
    <p:sldId id="276" r:id="rId11"/>
    <p:sldId id="289" r:id="rId12"/>
    <p:sldId id="277" r:id="rId13"/>
    <p:sldId id="286" r:id="rId14"/>
    <p:sldId id="290" r:id="rId15"/>
    <p:sldId id="278" r:id="rId16"/>
    <p:sldId id="267" r:id="rId17"/>
    <p:sldId id="270" r:id="rId18"/>
    <p:sldId id="295" r:id="rId19"/>
    <p:sldId id="29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38C"/>
    <a:srgbClr val="513329"/>
    <a:srgbClr val="962671"/>
    <a:srgbClr val="3E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77721" autoAdjust="0"/>
  </p:normalViewPr>
  <p:slideViewPr>
    <p:cSldViewPr>
      <p:cViewPr>
        <p:scale>
          <a:sx n="100" d="100"/>
          <a:sy n="100" d="100"/>
        </p:scale>
        <p:origin x="-2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E6E4D-0B71-4B8C-9AB8-6E2BE3831A3C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56D3-5ED2-4D41-8319-AE89074C3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5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C56D3-5ED2-4D41-8319-AE89074C3C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C56D3-5ED2-4D41-8319-AE89074C3C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C56D3-5ED2-4D41-8319-AE89074C3C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C56D3-5ED2-4D41-8319-AE89074C3C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332A-9E43-41DC-A641-B65F31B16F1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8B0E-63DA-46B5-BC5F-972CAF835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2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925F-4432-4388-9FCA-EA64D6385B5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A70A-570E-4D75-9495-FCA628087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1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BC34-C43D-43D7-80C7-287C7561E1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0A46-9EC6-4E9F-BC41-DAB1CA2DED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4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EDA7-80FE-4CDD-9339-520C8D3344C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8CF7-20FD-4FE7-B681-691E0C37E8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0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8735-C4FE-4811-937C-D8BB55D87D3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B8D2-1620-4013-A579-20E7B63920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BBFE-B0CB-4EDC-8A7D-6A2E827DF5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2105-9B0C-45E3-8581-4EBD5C647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9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A4A5-09F5-4A58-B2B9-89A0F74845E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9144-B154-467E-8449-F137E8554D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3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6B4F-AC6A-447F-B5FE-B2122E97BF2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2DA2-6B78-4802-8818-0D165ED61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AA3F-1382-45B1-B0FB-B7F6BC2B786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8C22-77F3-4D15-98FA-D790F7B31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1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E39E-DEC6-4162-8CC4-5D1D026F84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6C83-8857-4062-835E-EA1481BBAD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3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6A13-BBBB-4288-9AC5-00047A691CB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014A-F8CA-4A9D-9636-5485C8C278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332A-9E43-41DC-A641-B65F31B16F1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8B0E-63DA-46B5-BC5F-972CAF835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47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925F-4432-4388-9FCA-EA64D6385B5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A70A-570E-4D75-9495-FCA628087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2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BC34-C43D-43D7-80C7-287C7561E1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0A46-9EC6-4E9F-BC41-DAB1CA2DED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8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EDA7-80FE-4CDD-9339-520C8D3344C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8CF7-20FD-4FE7-B681-691E0C37E8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8735-C4FE-4811-937C-D8BB55D87D3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B8D2-1620-4013-A579-20E7B63920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BBFE-B0CB-4EDC-8A7D-6A2E827DF5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2105-9B0C-45E3-8581-4EBD5C647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22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A4A5-09F5-4A58-B2B9-89A0F74845E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9144-B154-467E-8449-F137E8554D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6B4F-AC6A-447F-B5FE-B2122E97BF2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2DA2-6B78-4802-8818-0D165ED61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AA3F-1382-45B1-B0FB-B7F6BC2B786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8C22-77F3-4D15-98FA-D790F7B316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E39E-DEC6-4162-8CC4-5D1D026F84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6C83-8857-4062-835E-EA1481BBAD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6A13-BBBB-4288-9AC5-00047A691CB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014A-F8CA-4A9D-9636-5485C8C278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F6647-132B-4B3D-A149-C1308B431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B8133-DCDE-4950-B300-2D77610449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F6647-132B-4B3D-A149-C1308B431F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B8133-DCDE-4950-B300-2D77610449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43716" cy="22860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13329"/>
                </a:solidFill>
                <a:effectLst/>
                <a:latin typeface="Times New Roman" pitchFamily="18" charset="0"/>
                <a:cs typeface="Times New Roman" pitchFamily="18" charset="0"/>
              </a:rPr>
              <a:t>Из опыта работы </a:t>
            </a:r>
            <a:br>
              <a:rPr lang="ru-RU" sz="2400" b="1" dirty="0" smtClean="0">
                <a:solidFill>
                  <a:srgbClr val="51332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13329"/>
                </a:solidFill>
                <a:effectLst/>
                <a:latin typeface="Times New Roman" pitchFamily="18" charset="0"/>
                <a:cs typeface="Times New Roman" pitchFamily="18" charset="0"/>
              </a:rPr>
              <a:t>ГБУ «Государственный архив Республики     Марий Эл по переводу научно-справочного аппарата в электронный формат:</a:t>
            </a:r>
            <a:br>
              <a:rPr lang="ru-RU" sz="2400" b="1" dirty="0" smtClean="0">
                <a:solidFill>
                  <a:srgbClr val="51332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13329"/>
                </a:solidFill>
                <a:effectLst/>
                <a:latin typeface="Times New Roman" pitchFamily="18" charset="0"/>
                <a:cs typeface="Times New Roman" pitchFamily="18" charset="0"/>
              </a:rPr>
              <a:t> итоги и перспективы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Рабочая\фото\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0763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Рабочая\фото\Photo\Изображение 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00306"/>
            <a:ext cx="6286544" cy="3469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7686" y="6072206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Гриничева</a:t>
            </a:r>
            <a:r>
              <a:rPr lang="ru-RU" sz="1400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 И.А.- начальник отдела информационно-поисковых систем и автоматизированных архивных технологий</a:t>
            </a:r>
            <a:endParaRPr lang="ru-RU" sz="1400" b="1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scanner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714356"/>
            <a:ext cx="1095129" cy="7344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642918"/>
            <a:ext cx="735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Технология перевода бумажных описей в электронный формат</a:t>
            </a:r>
          </a:p>
          <a:p>
            <a:pPr algn="ctr"/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3 этап.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Сканирование информации на бумажном носителе</a:t>
            </a:r>
            <a: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8" name="Picture 10" descr="C:\Users\User\Desktop\сканирование ЛК\Р-407 оп.9\img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2025875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2" descr="C:\Users\User\Desktop\сканирование ЛК\Р-407 оп.1\img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28802"/>
            <a:ext cx="2000264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3" descr="C:\Users\User\Desktop\сканирование ЛК\Р-407 оп.1\img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928802"/>
            <a:ext cx="1857388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6" descr="C:\Users\User\Desktop\сканирование ЛК\Р-407 оп.1\img8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928802"/>
            <a:ext cx="1857420" cy="278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2" name="Picture 8" descr="C:\Users\User\Desktop\сканирование ЛК\Р-407 оп.9\img9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000636"/>
            <a:ext cx="2928958" cy="1441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Picture 9" descr="C:\Users\User\Desktop\сканирование ЛК\Р-407 оп.9\img9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072074"/>
            <a:ext cx="2719387" cy="11223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Picture 7" descr="C:\Users\User\Desktop\сканирование ЛК\Р-407 оп.9\img8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5000636"/>
            <a:ext cx="2500330" cy="14384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50004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43042" y="64291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99FF33"/>
                  </a:solidFill>
                </a:ln>
                <a:solidFill>
                  <a:srgbClr val="00FF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4 </a:t>
            </a:r>
            <a:r>
              <a:rPr lang="ru-RU" sz="1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этап</a:t>
            </a:r>
            <a:r>
              <a:rPr lang="ru-RU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Работа с описью в текстовом редакторе </a:t>
            </a:r>
            <a:r>
              <a:rPr lang="en-US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MS Word</a:t>
            </a:r>
            <a:endParaRPr lang="ru-RU" sz="16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lum bright="-15000" contrast="25000"/>
          </a:blip>
          <a:srcRect/>
          <a:stretch>
            <a:fillRect/>
          </a:stretch>
        </p:blipFill>
        <p:spPr bwMode="auto">
          <a:xfrm>
            <a:off x="357158" y="1214422"/>
            <a:ext cx="57150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798" y="3071810"/>
            <a:ext cx="6580202" cy="37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35716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Технология перевода бумажных описей в электронный формат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6075363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50004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9" name="Picture 2" descr="C:\Users\User\Desktop\56_41094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488878" cy="11588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42853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Технология перевода бумажных описей в электронный формат</a:t>
            </a:r>
          </a:p>
          <a:p>
            <a:endParaRPr lang="ru-RU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000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5 этап</a:t>
            </a:r>
            <a:r>
              <a:rPr lang="ru-RU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Запись оцифрованных копий на электронные носители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928670"/>
            <a:ext cx="671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6 этап.</a:t>
            </a:r>
            <a:r>
              <a:rPr lang="ru-RU" sz="14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Размещение на официальном сайте </a:t>
            </a:r>
            <a:r>
              <a:rPr lang="ru-RU" sz="1600" b="1" dirty="0" err="1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Госархива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в сети Интернет</a:t>
            </a:r>
            <a:endParaRPr lang="ru-RU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/>
          <a:srcRect l="2984" r="2292" b="4209"/>
          <a:stretch/>
        </p:blipFill>
        <p:spPr bwMode="auto">
          <a:xfrm>
            <a:off x="3405188" y="1546225"/>
            <a:ext cx="5738812" cy="531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50004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Количество единиц хранения, включенных </a:t>
            </a:r>
          </a:p>
          <a:p>
            <a:pPr algn="ctr"/>
            <a:r>
              <a:rPr lang="ru-RU" b="1" dirty="0" smtClean="0"/>
              <a:t> в электронные описи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357158" y="1357298"/>
          <a:ext cx="8429684" cy="50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Диаграмма" r:id="rId3" imgW="7762943" imgH="4619715" progId="Excel.Chart.8">
                  <p:embed/>
                </p:oleObj>
              </mc:Choice>
              <mc:Fallback>
                <p:oleObj name="Диаграмма" r:id="rId3" imgW="7762943" imgH="4619715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357298"/>
                        <a:ext cx="8429684" cy="501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6508750" cy="443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4643438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Рабочая\фото\А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956723" cy="11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72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База данных «Административно-территориальное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деление Республики Марий Эл»</a:t>
            </a:r>
            <a:endParaRPr lang="ru-RU" sz="1600" b="1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35716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Путеводитель по фондам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5944" t="9298" r="27008"/>
          <a:stretch>
            <a:fillRect/>
          </a:stretch>
        </p:blipFill>
        <p:spPr bwMode="auto">
          <a:xfrm>
            <a:off x="214282" y="1071546"/>
            <a:ext cx="51435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Главная\Фото\Путеводитель\IMG_0576.jpg"/>
          <p:cNvPicPr/>
          <p:nvPr/>
        </p:nvPicPr>
        <p:blipFill>
          <a:blip r:embed="rId3" cstate="print"/>
          <a:srcRect l="7053" t="5476" r="2267" b="4524"/>
          <a:stretch>
            <a:fillRect/>
          </a:stretch>
        </p:blipFill>
        <p:spPr bwMode="auto">
          <a:xfrm>
            <a:off x="5500694" y="1785926"/>
            <a:ext cx="3429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85776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86125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148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 l="25976" t="45014" r="22875" b="16524"/>
          <a:stretch>
            <a:fillRect/>
          </a:stretch>
        </p:blipFill>
        <p:spPr bwMode="auto">
          <a:xfrm>
            <a:off x="2143108" y="4500570"/>
            <a:ext cx="4643470" cy="21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85776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86125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148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 t="3340" r="1216" b="4322"/>
          <a:stretch>
            <a:fillRect/>
          </a:stretch>
        </p:blipFill>
        <p:spPr bwMode="auto">
          <a:xfrm>
            <a:off x="285720" y="285728"/>
            <a:ext cx="86439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 l="1799" t="68144" r="78973" b="22399"/>
          <a:stretch>
            <a:fillRect/>
          </a:stretch>
        </p:blipFill>
        <p:spPr bwMode="auto">
          <a:xfrm>
            <a:off x="428596" y="4929198"/>
            <a:ext cx="4752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1455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513329"/>
                </a:solidFill>
              </a:rPr>
              <a:t>Спасибо за внимание!</a:t>
            </a:r>
            <a:endParaRPr lang="ru-RU" sz="3200" b="1" dirty="0">
              <a:solidFill>
                <a:srgbClr val="513329"/>
              </a:solidFill>
            </a:endParaRPr>
          </a:p>
        </p:txBody>
      </p:sp>
      <p:pic>
        <p:nvPicPr>
          <p:cNvPr id="3" name="Picture 2" descr="D:\Рабочая\фото\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1"/>
            <a:ext cx="1000104" cy="11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714744" y="714356"/>
            <a:ext cx="5072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43306" y="2857496"/>
            <a:ext cx="5143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</a:t>
            </a:r>
            <a:endParaRPr lang="ru-RU" sz="1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1"/>
            <a:ext cx="4857784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ln w="18415" cmpd="sng">
                <a:solidFill>
                  <a:srgbClr val="12283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400" dirty="0" smtClean="0">
              <a:ln w="18415" cmpd="sng">
                <a:solidFill>
                  <a:srgbClr val="12283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12283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8415" cmpd="sng">
                  <a:solidFill>
                    <a:srgbClr val="12283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n w="18415" cmpd="sng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Picture 2" descr="Профессиональные и компьютерные курсы - Курсы Николаев на Sl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9"/>
            <a:ext cx="3571900" cy="242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26" y="3429000"/>
            <a:ext cx="878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n>
                <a:solidFill>
                  <a:schemeClr val="tx1"/>
                </a:solidFill>
              </a:ln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214818"/>
            <a:ext cx="87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ln>
                <a:solidFill>
                  <a:schemeClr val="tx1"/>
                </a:solidFill>
              </a:ln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714612" y="2714620"/>
            <a:ext cx="285752" cy="285752"/>
          </a:xfrm>
          <a:prstGeom prst="down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571876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числе ключевых направлений программы:</a:t>
            </a:r>
          </a:p>
          <a:p>
            <a:pPr algn="just">
              <a:buNone/>
            </a:pPr>
            <a:endParaRPr lang="ru-RU" sz="1400" dirty="0" smtClean="0">
              <a:ln>
                <a:solidFill>
                  <a:schemeClr val="tx1"/>
                </a:solidFill>
              </a:ln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Batang" pitchFamily="18" charset="-127"/>
                <a:ea typeface="Batang" pitchFamily="18" charset="-127"/>
              </a:rPr>
              <a:t>Перевод в электронную форму и представление в электронной среде (в том числе Интернет)  системы научно-справочного аппарата архивов</a:t>
            </a:r>
          </a:p>
          <a:p>
            <a:pPr algn="just"/>
            <a:endParaRPr lang="ru-RU" sz="2400" b="1" dirty="0" smtClean="0">
              <a:ln>
                <a:solidFill>
                  <a:schemeClr val="tx1"/>
                </a:solidFill>
              </a:ln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428604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 «Информационное общество </a:t>
            </a:r>
            <a:r>
              <a:rPr lang="ru-RU" sz="2000" b="1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2011-2020 годы»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185736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утверждена Постановлением Правительства РФ от 15.04.2014 N 313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488" y="49291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3372" y="1428736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Рабочая\фото\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0763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285984" y="1000108"/>
            <a:ext cx="6510337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00504"/>
            <a:ext cx="3448050" cy="228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28572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1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 данных «Архивный фонд»</a:t>
            </a:r>
            <a:endParaRPr lang="ru-RU" b="1" dirty="0">
              <a:solidFill>
                <a:srgbClr val="51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3372" y="1428736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ЛК нов\img3061 но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3612"/>
            <a:ext cx="2928958" cy="43343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5" descr="C:\Users\User\Desktop\ЛК нов\img3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2786082" cy="44946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2" name="Picture 3" descr="C:\Users\User\Desktop\ЛК нов\img3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572" y="0"/>
            <a:ext cx="3000428" cy="42358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3" name="Picture 4" descr="C:\Users\User\Desktop\ЛК нов\img3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1785950" cy="23574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0034" y="214290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Опись дел, документов - архивный справочник,</a:t>
            </a:r>
          </a:p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предназначенный для раскрытия состава и содержания единиц хранения/ учета, закрепления их </a:t>
            </a:r>
            <a:r>
              <a:rPr lang="ru-RU" b="1" dirty="0" err="1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внутрифондовой</a:t>
            </a:r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 систематизации и учета</a:t>
            </a:r>
            <a:endParaRPr lang="ru-RU" b="1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857232"/>
            <a:ext cx="3857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905013" cy="10001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14612" y="50004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6699FF"/>
                  </a:solidFill>
                </a:ln>
                <a:solidFill>
                  <a:srgbClr val="6699FF"/>
                </a:solidFill>
              </a:rPr>
              <a:t>Всероссийский научно-исследовательский институт                                 документоведения  и архивного дела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207167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6699FF"/>
                  </a:solidFill>
                </a:ln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  <a:br>
              <a:rPr lang="ru-RU" dirty="0" smtClean="0">
                <a:ln>
                  <a:solidFill>
                    <a:srgbClr val="6699FF"/>
                  </a:solidFill>
                </a:ln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6699FF"/>
                  </a:solidFill>
                </a:ln>
                <a:solidFill>
                  <a:srgbClr val="513329"/>
                </a:solidFill>
                <a:latin typeface="Times New Roman" pitchFamily="18" charset="0"/>
                <a:cs typeface="Times New Roman" pitchFamily="18" charset="0"/>
              </a:rPr>
              <a:t>«Составление архивных описей в электронной форме и их интеграция в информационную инфраструктуру государственных и муниципальных архивов»</a:t>
            </a:r>
            <a:endParaRPr lang="ru-RU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42900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 Перевод описей дел, документов на бумажной основе в электронную форму представляет собой сложный многоэтапный процесс, поэтому  в каждом архивном учреждении он должен быть строго регламентирован»</a:t>
            </a:r>
            <a:endParaRPr lang="ru-RU" sz="2400" dirty="0">
              <a:solidFill>
                <a:srgbClr val="51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857232"/>
            <a:ext cx="3857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работа методиста\конкурс Лучший архивист\P121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3286296" cy="2464580"/>
          </a:xfrm>
          <a:prstGeom prst="rect">
            <a:avLst/>
          </a:prstGeom>
          <a:noFill/>
        </p:spPr>
      </p:pic>
      <p:pic>
        <p:nvPicPr>
          <p:cNvPr id="8" name="Picture 3" descr="Z:\Методист\img3074 но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86124"/>
            <a:ext cx="2240772" cy="30003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8596" y="1428736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2009 г.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– организован участок по оцифровке описей дел в отделе информационно-поисковых систем  и автоматизированных </a:t>
            </a:r>
          </a:p>
          <a:p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архивных технологий</a:t>
            </a:r>
            <a:r>
              <a:rPr lang="ru-RU" sz="1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4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4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35729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 2013 г.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– подготовлены, утверждены и внедрены в работу «Методические рекомендации по созданию электронных копий описей  дел»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42860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Организация работы по созданию электронных копий описей дел</a:t>
            </a:r>
            <a:endParaRPr lang="ru-RU" b="1" dirty="0" smtClean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51332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ГБУ «Государственный архив Республики Марий Эл»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857232"/>
            <a:ext cx="3857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1429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D:\Фотографии и картинки\Рабочие\для презентации\WP_20180428_003.jpg"/>
          <p:cNvPicPr/>
          <p:nvPr/>
        </p:nvPicPr>
        <p:blipFill>
          <a:blip r:embed="rId2" cstate="print"/>
          <a:srcRect l="3688" t="6976" b="24468"/>
          <a:stretch>
            <a:fillRect/>
          </a:stretch>
        </p:blipFill>
        <p:spPr bwMode="auto">
          <a:xfrm>
            <a:off x="2285984" y="1571612"/>
            <a:ext cx="4915136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1538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2014-2017 гг.</a:t>
            </a:r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работа по перспективному плану оцифровки описей,  в соответствии с которым  к 2017 году 100% дел будут включены в электронные описи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Технология перевода бумажных описей в электронный формат</a:t>
            </a:r>
            <a:r>
              <a:rPr lang="ru-RU" sz="1400" b="1" dirty="0" smtClean="0">
                <a:ln>
                  <a:solidFill>
                    <a:srgbClr val="00FFFF"/>
                  </a:solidFill>
                </a:ln>
                <a:solidFill>
                  <a:srgbClr val="513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b="1" dirty="0" smtClean="0">
                <a:ln>
                  <a:solidFill>
                    <a:srgbClr val="00FFFF"/>
                  </a:solidFill>
                </a:ln>
                <a:solidFill>
                  <a:srgbClr val="513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1 этап.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513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5133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Формирование описи из программного комплекса  «Архивный Фонд»</a:t>
            </a:r>
            <a:r>
              <a:rPr lang="ru-RU" dirty="0" smtClean="0">
                <a:ln>
                  <a:solidFill>
                    <a:srgbClr val="99FF33"/>
                  </a:solidFill>
                </a:ln>
                <a:solidFill>
                  <a:srgbClr val="5133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99FF33"/>
                  </a:solidFill>
                </a:ln>
                <a:solidFill>
                  <a:srgbClr val="5133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76200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1142984"/>
          <a:ext cx="857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952045" imgH="952045" progId="">
                  <p:embed/>
                </p:oleObj>
              </mc:Choice>
              <mc:Fallback>
                <p:oleObj name="Image" r:id="rId4" imgW="952045" imgH="95204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142984"/>
                        <a:ext cx="8572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5133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14290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</a:br>
            <a: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/>
            </a:r>
            <a:br>
              <a:rPr lang="ru-RU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99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</a:br>
            <a:r>
              <a:rPr lang="ru-RU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sz="1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2 этап</a:t>
            </a:r>
            <a:r>
              <a:rPr lang="ru-RU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513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5133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357290" y="1428736"/>
          <a:ext cx="6726238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Image" r:id="rId3" imgW="15161905" imgH="10628571" progId="">
                  <p:embed/>
                </p:oleObj>
              </mc:Choice>
              <mc:Fallback>
                <p:oleObj name="Image" r:id="rId3" imgW="15161905" imgH="106285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428736"/>
                        <a:ext cx="6726238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42860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Технология перевода бумажных описей в электронный формат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785794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78579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13329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Оформление обложки описи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1587</TotalTime>
  <Words>275</Words>
  <Application>Microsoft Office PowerPoint</Application>
  <PresentationFormat>Экран (4:3)</PresentationFormat>
  <Paragraphs>62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Солнцестояние</vt:lpstr>
      <vt:lpstr>01159440</vt:lpstr>
      <vt:lpstr>1_01159440</vt:lpstr>
      <vt:lpstr>Image</vt:lpstr>
      <vt:lpstr>Диаграмма</vt:lpstr>
      <vt:lpstr>Из опыта работы  ГБУ «Государственный архив Республики     Марий Эл по переводу научно-справочного аппарата в электронный формат:  итоги и перспективы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АРХИВОВ В СОХРАНЕНИИ ДОКУМЕНТАЛЬНОЙ ПАМЯТИ НАРОДА</dc:title>
  <dc:creator>User</dc:creator>
  <cp:lastModifiedBy>Shestakova</cp:lastModifiedBy>
  <cp:revision>161</cp:revision>
  <dcterms:modified xsi:type="dcterms:W3CDTF">2018-05-03T13:34:23Z</dcterms:modified>
</cp:coreProperties>
</file>